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6" r:id="rId2"/>
    <p:sldId id="273" r:id="rId3"/>
    <p:sldId id="285" r:id="rId4"/>
    <p:sldId id="264" r:id="rId5"/>
    <p:sldId id="266" r:id="rId6"/>
    <p:sldId id="278" r:id="rId7"/>
    <p:sldId id="267" r:id="rId8"/>
    <p:sldId id="280" r:id="rId9"/>
    <p:sldId id="262" r:id="rId10"/>
    <p:sldId id="260" r:id="rId11"/>
    <p:sldId id="275" r:id="rId12"/>
    <p:sldId id="276" r:id="rId13"/>
    <p:sldId id="277" r:id="rId14"/>
    <p:sldId id="287" r:id="rId15"/>
    <p:sldId id="281" r:id="rId16"/>
    <p:sldId id="297" r:id="rId17"/>
    <p:sldId id="290" r:id="rId18"/>
    <p:sldId id="265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B"/>
    <a:srgbClr val="2A231F"/>
    <a:srgbClr val="404040"/>
    <a:srgbClr val="1AB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5482" autoAdjust="0"/>
  </p:normalViewPr>
  <p:slideViewPr>
    <p:cSldViewPr snapToGrid="0" showGuides="1">
      <p:cViewPr varScale="1">
        <p:scale>
          <a:sx n="94" d="100"/>
          <a:sy n="94" d="100"/>
        </p:scale>
        <p:origin x="15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6A473-9886-4908-94F5-1205A5B3244F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DAFE-A4A6-44F3-ABF2-8860F4DD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9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3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롤리팝버젼부터</a:t>
            </a:r>
            <a:r>
              <a:rPr lang="ko-KR" altLang="en-US" dirty="0"/>
              <a:t>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디자인을 적용을 하게 되면서 좀더 </a:t>
            </a:r>
            <a:r>
              <a:rPr lang="en-US" altLang="ko-KR" dirty="0"/>
              <a:t>UI</a:t>
            </a:r>
            <a:r>
              <a:rPr lang="ko-KR" altLang="en-US" dirty="0"/>
              <a:t>가 </a:t>
            </a:r>
            <a:r>
              <a:rPr lang="ko-KR" altLang="en-US" dirty="0" err="1"/>
              <a:t>플랫한</a:t>
            </a:r>
            <a:r>
              <a:rPr lang="ko-KR" altLang="en-US" dirty="0"/>
              <a:t> 느낌으로 변화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94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37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783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PDA : Personal Digital</a:t>
            </a:r>
            <a:r>
              <a:rPr lang="en-US" altLang="ko-KR" baseline="0" dirty="0"/>
              <a:t> Assistant</a:t>
            </a:r>
          </a:p>
          <a:p>
            <a:r>
              <a:rPr lang="ko-KR" altLang="en-US" dirty="0"/>
              <a:t>처음에는 </a:t>
            </a:r>
            <a:r>
              <a:rPr lang="ko-KR" altLang="en-US" dirty="0" err="1"/>
              <a:t>스마트폰이라는건</a:t>
            </a:r>
            <a:r>
              <a:rPr lang="ko-KR" altLang="en-US" dirty="0"/>
              <a:t> 없었고 </a:t>
            </a:r>
            <a:r>
              <a:rPr lang="en-US" altLang="ko-KR" dirty="0"/>
              <a:t>PDA(Personal Digital</a:t>
            </a:r>
            <a:r>
              <a:rPr lang="en-US" altLang="ko-KR" baseline="0" dirty="0"/>
              <a:t> Assistant)</a:t>
            </a:r>
            <a:r>
              <a:rPr lang="ko-KR" altLang="en-US" baseline="0" dirty="0"/>
              <a:t>라고 해서 택배원분들이나 공장에서 생산품목 확인할 때 그런 용도로 휴대용 장비가 등장을 했었습니다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이걸 사용하면서 이런 비즈니스하시는 분들 뿐만이 아니고 대중들이 쓸 수 있는 장비를 만들어서 배포하면 훨씬 삶이 </a:t>
            </a:r>
            <a:r>
              <a:rPr lang="ko-KR" altLang="en-US" dirty="0" err="1"/>
              <a:t>윤택해지지않을까</a:t>
            </a:r>
            <a:r>
              <a:rPr lang="ko-KR" altLang="en-US" dirty="0"/>
              <a:t> 라는 생각을 하게 되면서 </a:t>
            </a:r>
            <a:r>
              <a:rPr lang="ko-KR" altLang="en-US" dirty="0" err="1"/>
              <a:t>피쳐폰이라는게</a:t>
            </a:r>
            <a:r>
              <a:rPr lang="ko-KR" altLang="en-US" dirty="0"/>
              <a:t> 등장을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5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윈도우도 등장을 하였지만 </a:t>
            </a:r>
            <a:r>
              <a:rPr lang="ko-KR" altLang="en-US" dirty="0" err="1"/>
              <a:t>망해버미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7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윈도우도 등장을 하였지만 </a:t>
            </a:r>
            <a:r>
              <a:rPr lang="ko-KR" altLang="en-US" dirty="0" err="1"/>
              <a:t>망해버미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0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OHA </a:t>
            </a:r>
            <a:r>
              <a:rPr lang="ko-KR" altLang="en-US" dirty="0"/>
              <a:t>컨소시엄 검색</a:t>
            </a:r>
            <a:endParaRPr lang="en-US" altLang="ko-KR" dirty="0"/>
          </a:p>
          <a:p>
            <a:r>
              <a:rPr lang="ko-KR" altLang="en-US" dirty="0"/>
              <a:t>비개방 </a:t>
            </a:r>
            <a:r>
              <a:rPr lang="en-US" altLang="ko-KR" dirty="0"/>
              <a:t>- </a:t>
            </a:r>
            <a:r>
              <a:rPr lang="en-US" altLang="ko-KR" dirty="0" err="1"/>
              <a:t>ios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31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</a:t>
            </a:r>
            <a:r>
              <a:rPr lang="ko-KR" altLang="en-US" baseline="0" dirty="0"/>
              <a:t> 개발자 사이트에서 통계 낸 버전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8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년도부터 </a:t>
            </a:r>
            <a:r>
              <a:rPr lang="ko-KR" altLang="en-US" dirty="0" err="1"/>
              <a:t>마시멜로우</a:t>
            </a:r>
            <a:r>
              <a:rPr lang="ko-KR" altLang="en-US" dirty="0"/>
              <a:t> 버전의 사용량이 많아지고 있고 최근에는 </a:t>
            </a:r>
            <a:r>
              <a:rPr lang="ko-KR" altLang="en-US" dirty="0" err="1"/>
              <a:t>오레오</a:t>
            </a:r>
            <a:r>
              <a:rPr lang="ko-KR" altLang="en-US" dirty="0"/>
              <a:t> 파이 등 버전</a:t>
            </a:r>
            <a:r>
              <a:rPr lang="ko-KR" altLang="en-US" baseline="0" dirty="0"/>
              <a:t> 등장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8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허니콤은</a:t>
            </a:r>
            <a:r>
              <a:rPr lang="ko-KR" altLang="en-US" dirty="0"/>
              <a:t> 태블릿만 지원하는 버전인데 망해버려서 아이스크림케이크버전때 모바일버전으로도 지원하는 방향으로 바꿈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2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롤리팝버젼부터</a:t>
            </a:r>
            <a:r>
              <a:rPr lang="ko-KR" altLang="en-US" dirty="0"/>
              <a:t>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디자인을 적용을 하게 되면서 좀더 </a:t>
            </a:r>
            <a:r>
              <a:rPr lang="en-US" altLang="ko-KR" dirty="0"/>
              <a:t>UI</a:t>
            </a:r>
            <a:r>
              <a:rPr lang="ko-KR" altLang="en-US" dirty="0"/>
              <a:t>가 </a:t>
            </a:r>
            <a:r>
              <a:rPr lang="ko-KR" altLang="en-US" dirty="0" err="1"/>
              <a:t>플랫한</a:t>
            </a:r>
            <a:r>
              <a:rPr lang="ko-KR" altLang="en-US" dirty="0"/>
              <a:t> 느낌으로 변화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마시멜로우부터 </a:t>
            </a:r>
            <a:r>
              <a:rPr lang="ko-KR" altLang="en-US" dirty="0" err="1"/>
              <a:t>설치시</a:t>
            </a:r>
            <a:r>
              <a:rPr lang="ko-KR" altLang="en-US" dirty="0"/>
              <a:t> </a:t>
            </a:r>
            <a:r>
              <a:rPr lang="ko-KR" altLang="en-US" dirty="0" err="1"/>
              <a:t>권한추가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보안강화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ADAFE-A4A6-44F3-ABF2-8860F4DDFE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4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2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4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4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6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8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4658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Phone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등장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87493F3B-1D7F-4D3A-B0E6-B6AF31AEB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2421" y="1573101"/>
            <a:ext cx="6767158" cy="50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6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ìëë¡ì´ëOS_ì¤ë§í¸í°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2" y="1714991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ìëë¡ì´ëOS_ì¤ë§í¸í°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4991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ìëë¡ì´ëOS_ì¤ë§í¸í°_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1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ìëë¡ì´ëOS_ì¤ë§í¸í°_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0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ìëë¡ì´ëOS_ì¤ë§í¸í°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1" y="1717856"/>
            <a:ext cx="2614751" cy="411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ìëë¡ì´ëOS_ì¤ë§í¸í°_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69" y="1714990"/>
            <a:ext cx="262759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ìëë¡ì´ëOS_ì¤ë§í¸í°_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77" y="1714990"/>
            <a:ext cx="2627596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ìëë¡ì´ëOS_ì¤ë§í¸í°_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8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6" descr="ìëë¡ì´ëOS_ì¤ë§í¸í°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ìëë¡ì´ëOS_ì¤ë§í¸í°_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0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ìëë¡ì´ëOS_ì¤ë§í¸í°_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4990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ìëë¡ì´ëOS_ì¤ë§í¸í°_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1" y="1714990"/>
            <a:ext cx="261475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043339" y="1629754"/>
            <a:ext cx="2781126" cy="4286250"/>
          </a:xfrm>
          <a:prstGeom prst="rect">
            <a:avLst/>
          </a:prstGeom>
          <a:noFill/>
          <a:ln w="3810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ìëë¡ì´ëOS_ì¤ë§í¸í°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63" y="1714990"/>
            <a:ext cx="2656731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ìëë¡ì´ëOS_ì¤ë§í¸í°_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44" y="1714990"/>
            <a:ext cx="2623964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ìëë¡ì´ëOS_ì¤ë§í¸í°_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36" y="1716991"/>
            <a:ext cx="2623962" cy="411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ìëë¡ì´ëOS_ì¤ë§í¸í°_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2" y="1714990"/>
            <a:ext cx="2623962" cy="4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654" y="1714990"/>
            <a:ext cx="2651940" cy="41130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97445" y="4630994"/>
            <a:ext cx="1848465" cy="806245"/>
          </a:xfrm>
          <a:prstGeom prst="rect">
            <a:avLst/>
          </a:prstGeom>
          <a:solidFill>
            <a:srgbClr val="2A2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부팅속도 개선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분할 화면 기능 개선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스마트 텍스트 선택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알림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Dots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기능 추가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오디오 기능 향상 등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1E7E1FA-8667-46F1-8058-B143A74A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58" y="1748658"/>
            <a:ext cx="2362530" cy="47060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920833-A03F-4066-9C49-9E90D34B9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894" y="1748658"/>
            <a:ext cx="2493302" cy="4706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A72A90-2C24-41A0-9162-2D4762EC8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191" y="1683140"/>
            <a:ext cx="3689224" cy="48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2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Android-2.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3" y="2120900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upload.wikimedia.org/wikipedia/commons/thumb/e/e7/Android_4.0.png/220px-Android_4.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2" y="1839912"/>
            <a:ext cx="20955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upload.wikimedia.org/wikipedia/commons/thumb/9/95/Nexus_5.png/220px-Nexus_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61" y="1644649"/>
            <a:ext cx="20955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589181" y="5826328"/>
            <a:ext cx="160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Lollipop</a:t>
            </a:r>
            <a:endParaRPr lang="ko-KR" altLang="en-US" sz="32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50913" y="5826328"/>
            <a:ext cx="1692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Kit - </a:t>
            </a:r>
            <a:r>
              <a:rPr lang="en-US" altLang="ko-KR" sz="32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kat</a:t>
            </a:r>
            <a:endParaRPr lang="ko-KR" altLang="en-US" sz="32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0719" y="5826328"/>
            <a:ext cx="305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Icecream</a:t>
            </a:r>
            <a:r>
              <a:rPr lang="en-US" altLang="ko-KR" sz="3200" dirty="0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cake</a:t>
            </a:r>
            <a:endParaRPr lang="ko-KR" altLang="en-US" sz="32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0590" y="5826328"/>
            <a:ext cx="1189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n>
                  <a:solidFill>
                    <a:srgbClr val="404040">
                      <a:alpha val="3000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Froyo</a:t>
            </a:r>
            <a:endParaRPr lang="ko-KR" altLang="en-US" sz="3200" dirty="0">
              <a:ln>
                <a:solidFill>
                  <a:srgbClr val="404040">
                    <a:alpha val="3000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050" y="1839912"/>
            <a:ext cx="2199792" cy="39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5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단점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9845A68-0158-47DA-876F-F03597C9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48" y="2107431"/>
            <a:ext cx="629690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762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40404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61853" y="2742339"/>
            <a:ext cx="4830147" cy="99146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27656" y="2900723"/>
            <a:ext cx="416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 Studio </a:t>
            </a:r>
            <a:r>
              <a:rPr lang="ko-KR" altLang="en-US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90623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4977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AndroidStudio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다운받기</a:t>
            </a:r>
            <a:endParaRPr lang="en-US" altLang="ko-KR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1567543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1361" y="1408122"/>
            <a:ext cx="947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안드로이드 개발자사이트에 접속하세요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화면 아래쪽에 있는 버튼을 눌러 다운로드합니다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92317" y="1808232"/>
            <a:ext cx="4764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https://developer.android.com/studio?hl=ko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90" y="2229505"/>
            <a:ext cx="4715890" cy="40873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93298" y="5262465"/>
            <a:ext cx="2006082" cy="531845"/>
          </a:xfrm>
          <a:prstGeom prst="rect">
            <a:avLst/>
          </a:prstGeom>
          <a:noFill/>
          <a:ln w="5715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7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3653" y="2767280"/>
            <a:ext cx="5304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You!</a:t>
            </a:r>
            <a:endParaRPr lang="ko-KR" altLang="en-US" sz="8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91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4658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Phone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등장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06116" y="5788260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아이폰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5669" y="5805185"/>
            <a:ext cx="106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Android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3248" y="5788260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윈도우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22" y="3090656"/>
            <a:ext cx="1242716" cy="259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84" y="3068960"/>
            <a:ext cx="1398056" cy="258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soen.kr/book/android/book/1-1-1.files/image0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69" y="3065988"/>
            <a:ext cx="1482787" cy="257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38509" y="149233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◆ 스마트폰의 등장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736" y="1975796"/>
            <a:ext cx="6082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- 2007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아이폰의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등장으로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스마트폰의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시대가 열림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곧바로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Android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출시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공개정책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아이폰 전에는 윈도우 폰이 주를 이루었지만 급격히 쇠퇴</a:t>
            </a:r>
          </a:p>
        </p:txBody>
      </p:sp>
    </p:spTree>
    <p:extLst>
      <p:ext uri="{BB962C8B-B14F-4D97-AF65-F5344CB8AC3E}">
        <p14:creationId xmlns:p14="http://schemas.microsoft.com/office/powerpoint/2010/main" val="58734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4658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Phone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등장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(UPDATED!) Most Popular Mobile OS 1999 - 2019">
            <a:hlinkClick r:id="" action="ppaction://media"/>
            <a:extLst>
              <a:ext uri="{FF2B5EF4-FFF2-40B4-BE49-F238E27FC236}">
                <a16:creationId xmlns:a16="http://schemas.microsoft.com/office/drawing/2014/main" id="{F39E4249-7236-4C55-85E3-C51B57158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9790" y="1521537"/>
            <a:ext cx="9192419" cy="51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40404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75338" y="2742339"/>
            <a:ext cx="4596114" cy="99146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4791" y="2914903"/>
            <a:ext cx="42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등장</a:t>
            </a:r>
            <a:r>
              <a:rPr lang="en-US" altLang="ko-KR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5085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등장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625600" y="1386959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25600" y="156793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6552" y="1442774"/>
            <a:ext cx="250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◆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Android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등장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7458" y="1904439"/>
            <a:ext cx="7159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개발주체는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OHA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컨소시엄으로 되어있지만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실질적인 리더는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환경에서 인터넷을 더 많이 보급시키기 위해 만들어짐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이동중에도 인터넷에 더 쉽게 접속할 수 있는 수단으로 제작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552" y="3140968"/>
            <a:ext cx="375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D9DCB"/>
              </a:buClr>
            </a:pP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◆ </a:t>
            </a:r>
            <a:r>
              <a:rPr lang="en-US" altLang="ko-KR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Android</a:t>
            </a:r>
            <a:r>
              <a:rPr lang="ko-KR" alt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운영체제의 특징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0983" y="3602633"/>
            <a:ext cx="3424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비독점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개발 플랫폼을 지향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buClr>
                <a:srgbClr val="E22B37"/>
              </a:buClr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개방 플랫폼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vs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비개방 플랫폼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04121"/>
              </p:ext>
            </p:extLst>
          </p:nvPr>
        </p:nvGraphicFramePr>
        <p:xfrm>
          <a:off x="2394085" y="4453719"/>
          <a:ext cx="7894074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7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개방플랫폼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]</a:t>
                      </a:r>
                    </a:p>
                  </a:txBody>
                  <a:tcPr>
                    <a:solidFill>
                      <a:srgbClr val="1AB2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비개방플랫폼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]</a:t>
                      </a:r>
                    </a:p>
                  </a:txBody>
                  <a:tcPr>
                    <a:solidFill>
                      <a:srgbClr val="1AB2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-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라이선스 비용이 없음</a:t>
                      </a:r>
                      <a:endParaRPr lang="en-US" altLang="ko-KR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-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개발이 자유로움</a:t>
                      </a:r>
                      <a:endParaRPr lang="en-US" altLang="ko-KR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- </a:t>
                      </a:r>
                      <a:r>
                        <a:rPr lang="ko-KR" altLang="en-US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개발툴의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성능이 낮고 문제 발생</a:t>
                      </a:r>
                      <a:endParaRPr lang="en-US" altLang="ko-KR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 기술지원을 받을 수 없음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-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라이선스 비용 지불</a:t>
                      </a:r>
                      <a:endParaRPr lang="en-US" altLang="ko-KR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-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개발환경이 잘 구축되어 있음</a:t>
                      </a:r>
                      <a:endParaRPr lang="en-US" altLang="ko-KR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- 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문제발생시 기술지원이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86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특징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android architectur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713" y="1449463"/>
            <a:ext cx="6530575" cy="489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029450" y="3695700"/>
            <a:ext cx="1876425" cy="466725"/>
          </a:xfrm>
          <a:prstGeom prst="rect">
            <a:avLst/>
          </a:prstGeom>
          <a:noFill/>
          <a:ln w="3810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57333" y="2196281"/>
            <a:ext cx="6711131" cy="1232719"/>
          </a:xfrm>
          <a:prstGeom prst="rect">
            <a:avLst/>
          </a:prstGeom>
          <a:noFill/>
          <a:ln w="38100">
            <a:solidFill>
              <a:srgbClr val="FF5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78"/>
            <a:ext cx="12192000" cy="69157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40404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5886" y="2742339"/>
            <a:ext cx="4596114" cy="99146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40689" y="2900723"/>
            <a:ext cx="311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36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103979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FAAF7-6DD1-46E0-AC01-E52604C0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21" y="1416191"/>
            <a:ext cx="4204357" cy="54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6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File:Android historical version distribution - vector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" y="2369871"/>
            <a:ext cx="11156442" cy="40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72408" y="692353"/>
            <a:ext cx="3440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역사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1727" y="1623445"/>
            <a:ext cx="762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2009 ~ 2017</a:t>
            </a:r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년 안드로이드 버전 점유율 </a:t>
            </a:r>
            <a:r>
              <a:rPr lang="en-US" altLang="ko-KR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위키백과</a:t>
            </a:r>
            <a:r>
              <a:rPr lang="en-US" altLang="ko-KR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8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168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391</Words>
  <Application>Microsoft Office PowerPoint</Application>
  <PresentationFormat>와이드스크린</PresentationFormat>
  <Paragraphs>83</Paragraphs>
  <Slides>19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KoPub돋움체 Bold</vt:lpstr>
      <vt:lpstr>KoPub돋움체 Medium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gjaischool072</cp:lastModifiedBy>
  <cp:revision>175</cp:revision>
  <dcterms:created xsi:type="dcterms:W3CDTF">2017-01-14T23:40:12Z</dcterms:created>
  <dcterms:modified xsi:type="dcterms:W3CDTF">2022-10-04T23:58:18Z</dcterms:modified>
</cp:coreProperties>
</file>